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17"/>
  </p:notesMasterIdLst>
  <p:sldIdLst>
    <p:sldId id="2203" r:id="rId2"/>
    <p:sldId id="2257" r:id="rId3"/>
    <p:sldId id="2208" r:id="rId4"/>
    <p:sldId id="2209" r:id="rId5"/>
    <p:sldId id="2353" r:id="rId6"/>
    <p:sldId id="2402" r:id="rId7"/>
    <p:sldId id="2413" r:id="rId8"/>
    <p:sldId id="2365" r:id="rId9"/>
    <p:sldId id="2407" r:id="rId10"/>
    <p:sldId id="2408" r:id="rId11"/>
    <p:sldId id="2410" r:id="rId12"/>
    <p:sldId id="2404" r:id="rId13"/>
    <p:sldId id="2381" r:id="rId14"/>
    <p:sldId id="2063" r:id="rId15"/>
    <p:sldId id="2412" r:id="rId16"/>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24AC"/>
    <a:srgbClr val="000000"/>
    <a:srgbClr val="000204"/>
    <a:srgbClr val="9C866E"/>
    <a:srgbClr val="6E5B4C"/>
    <a:srgbClr val="820000"/>
    <a:srgbClr val="0A0A0A"/>
    <a:srgbClr val="101010"/>
    <a:srgbClr val="0D0D0D"/>
    <a:srgbClr val="000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034" autoAdjust="0"/>
  </p:normalViewPr>
  <p:slideViewPr>
    <p:cSldViewPr>
      <p:cViewPr>
        <p:scale>
          <a:sx n="125" d="100"/>
          <a:sy n="125" d="100"/>
        </p:scale>
        <p:origin x="354" y="768"/>
      </p:cViewPr>
      <p:guideLst>
        <p:guide orient="horz" pos="1620"/>
        <p:guide pos="2880"/>
      </p:guideLst>
    </p:cSldViewPr>
  </p:slideViewPr>
  <p:outlineViewPr>
    <p:cViewPr varScale="1">
      <p:scale>
        <a:sx n="33" d="100"/>
        <a:sy n="33" d="100"/>
      </p:scale>
      <p:origin x="0" y="-810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Lu 22:31 And the Lord said, "Simon, Simon! Indeed, Satan has asked for you, that he may sift you as wheat.</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4031192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US" sz="1200" dirty="0" smtClean="0">
                <a:effectLst>
                  <a:glow rad="228600">
                    <a:srgbClr val="000000"/>
                  </a:glow>
                </a:effectLst>
              </a:rPr>
              <a:t>Lu 14:18 "But they all with one accord began to make excuses. The first said to him, 'I have bought a piece of ground, and I must go and see it. I ask you to have me excused.‘  19 "And another said, 'I have bought five yoke of oxen, and I am going to test them. I ask you to have me excused.‘  20 "Still another said, 'I have married a wife, and therefore I cannot come</a:t>
            </a:r>
          </a:p>
          <a:p>
            <a:pPr marL="0" indent="0" algn="just">
              <a:buNone/>
            </a:pPr>
            <a:endParaRPr lang="en-US" sz="1200" dirty="0" smtClean="0">
              <a:effectLst>
                <a:glow rad="228600">
                  <a:srgbClr val="000000"/>
                </a:glow>
              </a:effectLst>
            </a:endParaRPr>
          </a:p>
          <a:p>
            <a:pPr marL="0" indent="0" algn="just">
              <a:buNone/>
            </a:pPr>
            <a:r>
              <a:rPr lang="en-US" sz="1200" dirty="0" smtClean="0">
                <a:effectLst>
                  <a:glow rad="228600">
                    <a:srgbClr val="000000"/>
                  </a:glow>
                </a:effectLst>
              </a:rPr>
              <a:t>Lu 16:19 ¶ "There was a certain rich man who was clothed in purple and fine linen and fared sumptuously every day.</a:t>
            </a:r>
          </a:p>
          <a:p>
            <a:pPr marL="0" indent="0" algn="just">
              <a:buNone/>
            </a:pPr>
            <a:endParaRPr lang="en-US" sz="1200" dirty="0" smtClean="0">
              <a:effectLst>
                <a:glow rad="228600">
                  <a:srgbClr val="000000"/>
                </a:glow>
              </a:effectLst>
            </a:endParaRPr>
          </a:p>
          <a:p>
            <a:pPr marL="0" indent="0" algn="just">
              <a:buNone/>
            </a:pPr>
            <a:r>
              <a:rPr lang="en-US" sz="1200" dirty="0" smtClean="0">
                <a:effectLst>
                  <a:glow rad="228600">
                    <a:srgbClr val="000000"/>
                  </a:glow>
                </a:effectLst>
              </a:rPr>
              <a:t>Lu 10:40 But Martha was distracted with all her preparations; and she came up to Him and said, "Lord, do You not care that my sister has left me to do all the serving alone? Then tell her to help me."</a:t>
            </a:r>
            <a:endParaRPr lang="en-US" sz="1200" dirty="0" smtClean="0">
              <a:effectLst>
                <a:glow rad="228600">
                  <a:srgbClr val="000000"/>
                </a:glow>
              </a:effectLst>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1576567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r>
              <a:rPr lang="en-US" sz="1200" kern="1200" dirty="0" smtClean="0">
                <a:solidFill>
                  <a:srgbClr val="000000"/>
                </a:solidFill>
                <a:effectLst/>
                <a:latin typeface="Times New Roman" pitchFamily="16" charset="0"/>
                <a:ea typeface="+mn-ea"/>
                <a:cs typeface="+mn-cs"/>
              </a:rPr>
              <a:t> 2Co 11:14 No wonder, for even Satan disguises himself as an angel of light.</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Jas 2:11 For He who said, "Do not commit adultery," also said, "Do not murder." Now if you do not commit adultery, but you do murder, you have become a transgressor of the law.</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Lu 12:16 Then He spoke a parable to them, saying: "The ground of a certain rich man yielded plentifully.</a:t>
            </a:r>
          </a:p>
          <a:p>
            <a:r>
              <a:rPr lang="en-US" sz="1200" kern="1200" dirty="0" smtClean="0">
                <a:solidFill>
                  <a:srgbClr val="000000"/>
                </a:solidFill>
                <a:effectLst/>
                <a:latin typeface="Times New Roman" pitchFamily="16" charset="0"/>
                <a:ea typeface="+mn-ea"/>
                <a:cs typeface="+mn-cs"/>
              </a:rPr>
              <a:t> 17 "And he thought within himself, saying, 'What shall I do, since I have no room to store my crops?'</a:t>
            </a:r>
          </a:p>
          <a:p>
            <a:r>
              <a:rPr lang="en-US" sz="1200" kern="1200" dirty="0" smtClean="0">
                <a:solidFill>
                  <a:srgbClr val="000000"/>
                </a:solidFill>
                <a:effectLst/>
                <a:latin typeface="Times New Roman" pitchFamily="16" charset="0"/>
                <a:ea typeface="+mn-ea"/>
                <a:cs typeface="+mn-cs"/>
              </a:rPr>
              <a:t> 18 "So he said, 'I will do this: I will pull down my barns and build greater, and there I will store all my crops and my goods. 19 'And I will say to my soul, "Soul, you have many goods laid up for many years; take your ease; eat, drink, and be merry."'20 "But God said to him, 'Fool! This night your soul will be required of you; then whose will those things be which you have provided?'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709318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2263854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7:6 "Do not give what is holy to the dogs; nor cast your pearls before swine, lest they trample them under their feet, and turn and tear you in pieces.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22561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195488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2030676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3202718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3929609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r>
              <a:rPr lang="en-US" sz="1200" kern="1200" dirty="0" err="1" smtClean="0">
                <a:solidFill>
                  <a:srgbClr val="000000"/>
                </a:solidFill>
                <a:effectLst/>
                <a:latin typeface="Times New Roman" pitchFamily="16" charset="0"/>
                <a:ea typeface="+mn-ea"/>
                <a:cs typeface="+mn-cs"/>
              </a:rPr>
              <a:t>Mr</a:t>
            </a:r>
            <a:r>
              <a:rPr lang="en-US" sz="1200" kern="1200" dirty="0" smtClean="0">
                <a:solidFill>
                  <a:srgbClr val="000000"/>
                </a:solidFill>
                <a:effectLst/>
                <a:latin typeface="Times New Roman" pitchFamily="16" charset="0"/>
                <a:ea typeface="+mn-ea"/>
                <a:cs typeface="+mn-cs"/>
              </a:rPr>
              <a:t> 4:16 "These likewise are the ones sown on stony ground who, when they hear the word, immediately receive it with gladness;</a:t>
            </a:r>
            <a:r>
              <a:rPr lang="en-US" sz="1200" kern="1200" baseline="0" dirty="0" smtClean="0">
                <a:solidFill>
                  <a:srgbClr val="000000"/>
                </a:solidFill>
                <a:effectLst/>
                <a:latin typeface="Times New Roman" pitchFamily="16" charset="0"/>
                <a:ea typeface="+mn-ea"/>
                <a:cs typeface="+mn-cs"/>
              </a:rPr>
              <a:t> </a:t>
            </a:r>
            <a:r>
              <a:rPr lang="en-US" sz="1200" kern="1200" dirty="0" smtClean="0">
                <a:solidFill>
                  <a:srgbClr val="000000"/>
                </a:solidFill>
                <a:effectLst/>
                <a:latin typeface="Times New Roman" pitchFamily="16" charset="0"/>
                <a:ea typeface="+mn-ea"/>
                <a:cs typeface="+mn-cs"/>
              </a:rPr>
              <a:t>17 "and they have no root in themselves, and so endure only for a time. Afterward, when tribulation or persecution arises for the word's sake, immediately they stumble.</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Mt 4:2 And when He had fasted forty days and forty nights, afterward He was hungry. 3 Now when the tempter came to Him, he said, "If You are the Son of God, command that these stones become bread.“</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2Co 12:7 And lest I should be exalted above measure by the abundance of the revelations, a thorn in the flesh was given to me, a messenger of Satan to buffet me, lest I be exalted above measure.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85608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Doubting our confidence in Christ</a:t>
            </a:r>
          </a:p>
          <a:p>
            <a:pPr marL="0" indent="0" algn="just">
              <a:buNone/>
            </a:pPr>
            <a:r>
              <a:rPr lang="en-US" sz="3800" dirty="0" smtClean="0">
                <a:effectLst>
                  <a:glow rad="228600">
                    <a:srgbClr val="000000"/>
                  </a:glow>
                </a:effectLst>
              </a:rPr>
              <a:t>	Peter’s denial of Jesus – Luke 22:31</a:t>
            </a:r>
            <a:endParaRPr lang="en-US" sz="3800" dirty="0">
              <a:effectLst>
                <a:glow rad="228600">
                  <a:srgbClr val="000000"/>
                </a:glow>
              </a:effectLst>
            </a:endParaRPr>
          </a:p>
          <a:p>
            <a:pPr marL="0" indent="0" algn="just">
              <a:buNone/>
            </a:pPr>
            <a:endParaRPr lang="en-US" sz="3800" dirty="0" smtClean="0">
              <a:effectLst>
                <a:glow rad="228600">
                  <a:srgbClr val="000000"/>
                </a:glow>
              </a:effectLst>
            </a:endParaRPr>
          </a:p>
          <a:p>
            <a:pPr marL="0" indent="0" algn="just">
              <a:buNone/>
            </a:pPr>
            <a:r>
              <a:rPr lang="en-US" sz="3800" dirty="0" smtClean="0">
                <a:effectLst>
                  <a:glow rad="228600">
                    <a:srgbClr val="000000"/>
                  </a:glow>
                </a:effectLst>
              </a:rPr>
              <a:t>Doubting our forgiveness in Christ</a:t>
            </a:r>
            <a:r>
              <a:rPr lang="en-US" sz="3800" dirty="0">
                <a:effectLst>
                  <a:glow rad="228600">
                    <a:srgbClr val="000000"/>
                  </a:glow>
                </a:effectLst>
              </a:rPr>
              <a:t>	</a:t>
            </a:r>
            <a:endParaRPr lang="en-US" sz="3800" dirty="0" smtClean="0">
              <a:effectLst>
                <a:glow rad="228600">
                  <a:srgbClr val="000000"/>
                </a:glow>
              </a:effectLst>
            </a:endParaRPr>
          </a:p>
          <a:p>
            <a:pPr marL="0" indent="0" algn="just">
              <a:buNone/>
            </a:pPr>
            <a:r>
              <a:rPr lang="en-US" sz="3800" dirty="0">
                <a:effectLst>
                  <a:glow rad="228600">
                    <a:srgbClr val="000000"/>
                  </a:glow>
                </a:effectLst>
              </a:rPr>
              <a:t>	</a:t>
            </a:r>
            <a:r>
              <a:rPr lang="en-US" sz="3800" dirty="0" smtClean="0">
                <a:effectLst>
                  <a:glow rad="228600">
                    <a:srgbClr val="000000"/>
                  </a:glow>
                </a:effectLst>
              </a:rPr>
              <a:t>Judas’ suicide – </a:t>
            </a:r>
            <a:r>
              <a:rPr lang="en-US" sz="3800" dirty="0">
                <a:effectLst>
                  <a:glow rad="228600">
                    <a:srgbClr val="000000"/>
                  </a:glow>
                </a:effectLst>
              </a:rPr>
              <a:t>Matthew 27:5</a:t>
            </a:r>
          </a:p>
          <a:p>
            <a:pPr marL="0" indent="0" algn="just">
              <a:buNone/>
            </a:pP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Doubt</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147240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Too much to do</a:t>
            </a:r>
          </a:p>
          <a:p>
            <a:pPr marL="0" indent="0" algn="just">
              <a:buNone/>
            </a:pPr>
            <a:r>
              <a:rPr lang="en-US" sz="3800" dirty="0" smtClean="0">
                <a:effectLst>
                  <a:glow rad="228600">
                    <a:srgbClr val="000000"/>
                  </a:glow>
                </a:effectLst>
              </a:rPr>
              <a:t>	Luke 14:18-20</a:t>
            </a:r>
            <a:endParaRPr lang="en-US" sz="3800" dirty="0">
              <a:effectLst>
                <a:glow rad="228600">
                  <a:srgbClr val="000000"/>
                </a:glow>
              </a:effectLst>
            </a:endParaRPr>
          </a:p>
          <a:p>
            <a:pPr marL="0" indent="0" algn="just">
              <a:buNone/>
            </a:pPr>
            <a:r>
              <a:rPr lang="en-US" sz="3800" dirty="0" smtClean="0">
                <a:effectLst>
                  <a:glow rad="228600">
                    <a:srgbClr val="000000"/>
                  </a:glow>
                </a:effectLst>
              </a:rPr>
              <a:t>Too many recreations</a:t>
            </a:r>
          </a:p>
          <a:p>
            <a:pPr marL="0" indent="0" algn="just">
              <a:buNone/>
            </a:pPr>
            <a:r>
              <a:rPr lang="en-US" sz="3800" dirty="0" smtClean="0">
                <a:effectLst>
                  <a:glow rad="228600">
                    <a:srgbClr val="000000"/>
                  </a:glow>
                </a:effectLst>
              </a:rPr>
              <a:t>	Luke 16:19</a:t>
            </a:r>
            <a:endParaRPr lang="en-US" sz="3800" dirty="0">
              <a:effectLst>
                <a:glow rad="228600">
                  <a:srgbClr val="000000"/>
                </a:glow>
              </a:effectLst>
            </a:endParaRPr>
          </a:p>
          <a:p>
            <a:pPr marL="0" indent="0" algn="just">
              <a:buNone/>
            </a:pPr>
            <a:r>
              <a:rPr lang="en-US" sz="3800" dirty="0" smtClean="0">
                <a:effectLst>
                  <a:glow rad="228600">
                    <a:srgbClr val="000000"/>
                  </a:glow>
                </a:effectLst>
              </a:rPr>
              <a:t>World of distractions</a:t>
            </a:r>
          </a:p>
          <a:p>
            <a:pPr marL="0" indent="0" algn="just">
              <a:buNone/>
            </a:pPr>
            <a:r>
              <a:rPr lang="en-US" sz="3800" dirty="0">
                <a:effectLst>
                  <a:glow rad="228600">
                    <a:srgbClr val="000000"/>
                  </a:glow>
                </a:effectLst>
              </a:rPr>
              <a:t>	</a:t>
            </a:r>
            <a:r>
              <a:rPr lang="en-US" sz="3800" dirty="0" smtClean="0">
                <a:effectLst>
                  <a:glow rad="228600">
                    <a:srgbClr val="000000"/>
                  </a:glow>
                </a:effectLst>
              </a:rPr>
              <a:t>Luke 10:40</a:t>
            </a:r>
          </a:p>
          <a:p>
            <a:pPr marL="0" indent="0" algn="just">
              <a:buNone/>
            </a:pPr>
            <a:r>
              <a:rPr lang="en-US" sz="3800" dirty="0">
                <a:effectLst>
                  <a:glow rad="228600">
                    <a:srgbClr val="000000"/>
                  </a:glow>
                </a:effectLst>
              </a:rPr>
              <a:t>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Filling Our Time</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4518407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A form of godliness</a:t>
            </a:r>
          </a:p>
          <a:p>
            <a:pPr marL="0" indent="0" algn="just">
              <a:buNone/>
            </a:pPr>
            <a:r>
              <a:rPr lang="en-US" sz="3800" dirty="0" smtClean="0">
                <a:effectLst>
                  <a:glow rad="228600">
                    <a:srgbClr val="000000"/>
                  </a:glow>
                </a:effectLst>
              </a:rPr>
              <a:t>	2 Corinthians 11:14</a:t>
            </a:r>
            <a:endParaRPr lang="en-US" sz="3800" dirty="0">
              <a:effectLst>
                <a:glow rad="228600">
                  <a:srgbClr val="000000"/>
                </a:glow>
              </a:effectLst>
            </a:endParaRPr>
          </a:p>
          <a:p>
            <a:pPr marL="0" indent="0" algn="just">
              <a:buNone/>
            </a:pPr>
            <a:r>
              <a:rPr lang="en-US" sz="3800" dirty="0" smtClean="0">
                <a:effectLst>
                  <a:glow rad="228600">
                    <a:srgbClr val="000000"/>
                  </a:glow>
                </a:effectLst>
              </a:rPr>
              <a:t>Good enough</a:t>
            </a:r>
          </a:p>
          <a:p>
            <a:pPr marL="0" indent="0" algn="just">
              <a:buNone/>
            </a:pPr>
            <a:r>
              <a:rPr lang="en-US" sz="3800" dirty="0" smtClean="0">
                <a:effectLst>
                  <a:glow rad="228600">
                    <a:srgbClr val="000000"/>
                  </a:glow>
                </a:effectLst>
              </a:rPr>
              <a:t>	James 2:11-12</a:t>
            </a:r>
            <a:endParaRPr lang="en-US" sz="3800" dirty="0">
              <a:effectLst>
                <a:glow rad="228600">
                  <a:srgbClr val="000000"/>
                </a:glow>
              </a:effectLst>
            </a:endParaRPr>
          </a:p>
          <a:p>
            <a:pPr marL="0" indent="0" algn="just">
              <a:buNone/>
            </a:pPr>
            <a:r>
              <a:rPr lang="en-US" sz="3800" dirty="0" smtClean="0">
                <a:effectLst>
                  <a:glow rad="228600">
                    <a:srgbClr val="000000"/>
                  </a:glow>
                </a:effectLst>
              </a:rPr>
              <a:t>Time enough later</a:t>
            </a:r>
          </a:p>
          <a:p>
            <a:pPr marL="0" indent="0" algn="just">
              <a:buNone/>
            </a:pPr>
            <a:r>
              <a:rPr lang="en-US" sz="3800" dirty="0" smtClean="0">
                <a:effectLst>
                  <a:glow rad="228600">
                    <a:srgbClr val="000000"/>
                  </a:glow>
                </a:effectLst>
              </a:rPr>
              <a:t>	Luke 12:16-19</a:t>
            </a:r>
            <a:endParaRPr lang="en-US" sz="3800" dirty="0">
              <a:effectLst>
                <a:glow rad="228600">
                  <a:srgbClr val="000000"/>
                </a:glow>
              </a:effectLst>
            </a:endParaRPr>
          </a:p>
          <a:p>
            <a:pPr marL="0" indent="0" algn="just">
              <a:buNone/>
            </a:pP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The Big Lies</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8249743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0" end="0"/>
                                            </p:txEl>
                                          </p:spTgt>
                                        </p:tgtEl>
                                        <p:attrNameLst>
                                          <p:attrName>style.visibility</p:attrName>
                                        </p:attrNameLst>
                                      </p:cBhvr>
                                      <p:to>
                                        <p:strVal val="visible"/>
                                      </p:to>
                                    </p:set>
                                    <p:animEffect transition="in" filter="fade">
                                      <p:cBhvr>
                                        <p:cTn id="17" dur="500"/>
                                        <p:tgtEl>
                                          <p:spTgt spid="307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 end="1"/>
                                            </p:txEl>
                                          </p:spTgt>
                                        </p:tgtEl>
                                        <p:attrNameLst>
                                          <p:attrName>style.visibility</p:attrName>
                                        </p:attrNameLst>
                                      </p:cBhvr>
                                      <p:to>
                                        <p:strVal val="visible"/>
                                      </p:to>
                                    </p:set>
                                    <p:animEffect transition="in" filter="fade">
                                      <p:cBhvr>
                                        <p:cTn id="22" dur="500"/>
                                        <p:tgtEl>
                                          <p:spTgt spid="307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7620000" cy="4114800"/>
          </a:xfrm>
        </p:spPr>
        <p:txBody>
          <a:bodyPr>
            <a:noAutofit/>
          </a:bodyPr>
          <a:lstStyle/>
          <a:p>
            <a:pPr marL="0" indent="0" algn="just">
              <a:buNone/>
            </a:pPr>
            <a:r>
              <a:rPr lang="en-US" sz="3900" dirty="0" smtClean="0">
                <a:effectLst>
                  <a:glow rad="228600">
                    <a:srgbClr val="000000"/>
                  </a:glow>
                </a:effectLst>
              </a:rPr>
              <a:t>He uses many schemes</a:t>
            </a:r>
          </a:p>
          <a:p>
            <a:pPr marL="0" indent="0" algn="just">
              <a:buNone/>
            </a:pPr>
            <a:endParaRPr lang="en-US" sz="3900" dirty="0">
              <a:effectLst>
                <a:glow rad="228600">
                  <a:srgbClr val="000000"/>
                </a:glow>
              </a:effectLst>
            </a:endParaRPr>
          </a:p>
          <a:p>
            <a:pPr marL="0" indent="0" algn="just">
              <a:buNone/>
            </a:pPr>
            <a:r>
              <a:rPr lang="en-US" sz="3900" dirty="0" smtClean="0">
                <a:effectLst>
                  <a:glow rad="228600">
                    <a:srgbClr val="000000"/>
                  </a:glow>
                </a:effectLst>
              </a:rPr>
              <a:t>We can be prepared</a:t>
            </a:r>
          </a:p>
          <a:p>
            <a:pPr marL="0" indent="0" algn="just">
              <a:buNone/>
            </a:pPr>
            <a:endParaRPr lang="en-US" sz="3900" dirty="0">
              <a:effectLst>
                <a:glow rad="228600">
                  <a:srgbClr val="000000"/>
                </a:glow>
              </a:effectLst>
            </a:endParaRPr>
          </a:p>
          <a:p>
            <a:pPr marL="0" indent="0" algn="just">
              <a:buNone/>
            </a:pPr>
            <a:r>
              <a:rPr lang="en-US" sz="3900" dirty="0" smtClean="0">
                <a:effectLst>
                  <a:glow rad="228600">
                    <a:srgbClr val="000000"/>
                  </a:glow>
                </a:effectLst>
              </a:rPr>
              <a:t>Resisting him works</a:t>
            </a:r>
            <a:endParaRPr lang="en-US" sz="39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Know Your Enemy</a:t>
            </a:r>
            <a:endParaRPr lang="en-US" sz="6400" dirty="0">
              <a:effectLst>
                <a:glow rad="228600">
                  <a:srgbClr val="030400"/>
                </a:glow>
                <a:outerShdw blurRad="50800" dist="63500" dir="2700000" algn="tl" rotWithShape="0">
                  <a:srgbClr val="000000">
                    <a:alpha val="48000"/>
                  </a:srgbClr>
                </a:outerShdw>
              </a:effectLst>
              <a:latin typeface="+mn-lt"/>
            </a:endParaRPr>
          </a:p>
        </p:txBody>
      </p:sp>
      <p:pic>
        <p:nvPicPr>
          <p:cNvPr id="1026" name="Picture 2" descr="https://images-na.ssl-images-amazon.com/images/I/51XnMdwXndL._SX371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200150"/>
            <a:ext cx="2812356" cy="3762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49045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112520"/>
            <a:ext cx="8763000" cy="4202430"/>
          </a:xfrm>
        </p:spPr>
        <p:txBody>
          <a:bodyPr>
            <a:noAutofit/>
          </a:bodyPr>
          <a:lstStyle/>
          <a:p>
            <a:pPr marL="0" indent="0" algn="just">
              <a:buNone/>
            </a:pPr>
            <a:r>
              <a:rPr lang="en-US" sz="4000" dirty="0" smtClean="0">
                <a:effectLst>
                  <a:glow rad="228600">
                    <a:srgbClr val="000000"/>
                  </a:glow>
                </a:effectLst>
              </a:rPr>
              <a:t>What if today was your last day?</a:t>
            </a:r>
          </a:p>
          <a:p>
            <a:pPr marL="0" indent="0" algn="just">
              <a:buNone/>
            </a:pPr>
            <a:r>
              <a:rPr lang="en-US" sz="4000" dirty="0">
                <a:effectLst>
                  <a:glow rad="228600">
                    <a:srgbClr val="000000"/>
                  </a:glow>
                </a:effectLst>
              </a:rPr>
              <a:t>Will you go to heaven with Jesus?</a:t>
            </a:r>
          </a:p>
          <a:p>
            <a:pPr marL="0" indent="0" algn="just">
              <a:buNone/>
            </a:pPr>
            <a:r>
              <a:rPr lang="en-US" sz="4000" dirty="0">
                <a:effectLst>
                  <a:glow rad="228600">
                    <a:srgbClr val="000000"/>
                  </a:glow>
                </a:effectLst>
              </a:rPr>
              <a:t>	</a:t>
            </a:r>
            <a:r>
              <a:rPr lang="en-US" sz="4000" dirty="0" smtClean="0">
                <a:effectLst>
                  <a:glow rad="228600">
                    <a:srgbClr val="000000"/>
                  </a:glow>
                </a:effectLst>
              </a:rPr>
              <a:t>What needs to be said?</a:t>
            </a:r>
          </a:p>
          <a:p>
            <a:pPr marL="0" indent="0" algn="just">
              <a:buNone/>
            </a:pPr>
            <a:r>
              <a:rPr lang="en-US" sz="4000" dirty="0">
                <a:effectLst>
                  <a:glow rad="228600">
                    <a:srgbClr val="000000"/>
                  </a:glow>
                </a:effectLst>
              </a:rPr>
              <a:t>	</a:t>
            </a:r>
            <a:r>
              <a:rPr lang="en-US" sz="4000" dirty="0" smtClean="0">
                <a:effectLst>
                  <a:glow rad="228600">
                    <a:srgbClr val="000000"/>
                  </a:glow>
                </a:effectLst>
              </a:rPr>
              <a:t>What need to be done?</a:t>
            </a:r>
          </a:p>
          <a:p>
            <a:pPr marL="0" indent="0" algn="just">
              <a:buNone/>
            </a:pP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Redeem the Time</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75309588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70334508"/>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 xmlns:a16="http://schemas.microsoft.com/office/drawing/2014/main" val="20000"/>
                    </a:ext>
                  </a:extLst>
                </a:gridCol>
                <a:gridCol w="4622006">
                  <a:extLst>
                    <a:ext uri="{9D8B030D-6E8A-4147-A177-3AD203B41FA5}">
                      <a16:colId xmlns="" xmlns:a16="http://schemas.microsoft.com/office/drawing/2014/main"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Terry </a:t>
                      </a:r>
                      <a:r>
                        <a:rPr lang="en-US" sz="2200" b="1" i="0" cap="none" spc="0" baseline="0"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Petsche</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 / 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 / 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1775" r="11775"/>
          <a:stretch/>
        </p:blipFill>
        <p:spPr>
          <a:xfrm>
            <a:off x="-1828800" y="0"/>
            <a:ext cx="6858000" cy="5143500"/>
          </a:xfrm>
          <a:prstGeom prst="rect">
            <a:avLst/>
          </a:prstGeom>
        </p:spPr>
      </p:pic>
      <p:sp>
        <p:nvSpPr>
          <p:cNvPr id="5" name="Rectangle 2"/>
          <p:cNvSpPr>
            <a:spLocks noGrp="1" noRot="1" noChangeArrowheads="1"/>
          </p:cNvSpPr>
          <p:nvPr>
            <p:ph type="title"/>
          </p:nvPr>
        </p:nvSpPr>
        <p:spPr>
          <a:xfrm>
            <a:off x="2819400" y="590550"/>
            <a:ext cx="6248400" cy="5181600"/>
          </a:xfrm>
        </p:spPr>
        <p:txBody>
          <a:bodyPr>
            <a:noAutofit/>
          </a:bodyPr>
          <a:lstStyle/>
          <a:p>
            <a:pPr algn="ctr">
              <a:defRPr/>
            </a:pPr>
            <a:r>
              <a:rPr lang="en-US" sz="4600" dirty="0" smtClean="0">
                <a:effectLst>
                  <a:glow rad="228600">
                    <a:srgbClr val="030400"/>
                  </a:glow>
                  <a:outerShdw blurRad="50800" dist="63500" dir="2700000" algn="tl" rotWithShape="0">
                    <a:srgbClr val="000000">
                      <a:alpha val="48000"/>
                    </a:srgbClr>
                  </a:outerShdw>
                </a:effectLst>
                <a:latin typeface="+mn-lt"/>
              </a:rPr>
              <a:t>1 Peter </a:t>
            </a:r>
            <a:r>
              <a:rPr lang="en-US" sz="4600" dirty="0">
                <a:effectLst>
                  <a:glow rad="228600">
                    <a:srgbClr val="030400"/>
                  </a:glow>
                  <a:outerShdw blurRad="50800" dist="63500" dir="2700000" algn="tl" rotWithShape="0">
                    <a:srgbClr val="000000">
                      <a:alpha val="48000"/>
                    </a:srgbClr>
                  </a:outerShdw>
                </a:effectLst>
                <a:latin typeface="+mn-lt"/>
              </a:rPr>
              <a:t>5:8 </a:t>
            </a:r>
            <a:r>
              <a:rPr lang="en-US" sz="4600" dirty="0" smtClean="0">
                <a:effectLst>
                  <a:glow rad="228600">
                    <a:srgbClr val="030400"/>
                  </a:glow>
                  <a:outerShdw blurRad="50800" dist="63500" dir="2700000" algn="tl" rotWithShape="0">
                    <a:srgbClr val="000000">
                      <a:alpha val="48000"/>
                    </a:srgbClr>
                  </a:outerShdw>
                </a:effectLst>
                <a:latin typeface="+mn-lt"/>
              </a:rPr>
              <a:t/>
            </a:r>
            <a:br>
              <a:rPr lang="en-US" sz="4600" dirty="0" smtClean="0">
                <a:effectLst>
                  <a:glow rad="228600">
                    <a:srgbClr val="030400"/>
                  </a:glow>
                  <a:outerShdw blurRad="50800" dist="63500" dir="2700000" algn="tl" rotWithShape="0">
                    <a:srgbClr val="000000">
                      <a:alpha val="48000"/>
                    </a:srgbClr>
                  </a:outerShdw>
                </a:effectLst>
                <a:latin typeface="+mn-lt"/>
              </a:rPr>
            </a:br>
            <a:r>
              <a:rPr lang="en-US" sz="4600" i="1" dirty="0" smtClean="0">
                <a:effectLst>
                  <a:glow rad="228600">
                    <a:srgbClr val="030400"/>
                  </a:glow>
                  <a:outerShdw blurRad="50800" dist="63500" dir="2700000" algn="tl" rotWithShape="0">
                    <a:srgbClr val="000000">
                      <a:alpha val="48000"/>
                    </a:srgbClr>
                  </a:outerShdw>
                </a:effectLst>
                <a:latin typeface="+mn-lt"/>
              </a:rPr>
              <a:t>Be </a:t>
            </a:r>
            <a:r>
              <a:rPr lang="en-US" sz="4600" i="1" dirty="0">
                <a:effectLst>
                  <a:glow rad="228600">
                    <a:srgbClr val="030400"/>
                  </a:glow>
                  <a:outerShdw blurRad="50800" dist="63500" dir="2700000" algn="tl" rotWithShape="0">
                    <a:srgbClr val="000000">
                      <a:alpha val="48000"/>
                    </a:srgbClr>
                  </a:outerShdw>
                </a:effectLst>
                <a:latin typeface="+mn-lt"/>
              </a:rPr>
              <a:t>sober, be </a:t>
            </a:r>
            <a:r>
              <a:rPr lang="en-US" sz="4600" i="1" dirty="0" smtClean="0">
                <a:effectLst>
                  <a:glow rad="228600">
                    <a:srgbClr val="030400"/>
                  </a:glow>
                  <a:outerShdw blurRad="50800" dist="63500" dir="2700000" algn="tl" rotWithShape="0">
                    <a:srgbClr val="000000">
                      <a:alpha val="48000"/>
                    </a:srgbClr>
                  </a:outerShdw>
                </a:effectLst>
                <a:latin typeface="+mn-lt"/>
              </a:rPr>
              <a:t>vigilant; because </a:t>
            </a:r>
            <a:r>
              <a:rPr lang="en-US" sz="4600" i="1" dirty="0" smtClean="0">
                <a:solidFill>
                  <a:srgbClr val="FFFF00"/>
                </a:solidFill>
                <a:effectLst>
                  <a:glow rad="228600">
                    <a:srgbClr val="030400"/>
                  </a:glow>
                  <a:outerShdw blurRad="50800" dist="63500" dir="2700000" algn="tl" rotWithShape="0">
                    <a:srgbClr val="000000">
                      <a:alpha val="48000"/>
                    </a:srgbClr>
                  </a:outerShdw>
                </a:effectLst>
                <a:latin typeface="+mn-lt"/>
              </a:rPr>
              <a:t>your </a:t>
            </a:r>
            <a:r>
              <a:rPr lang="en-US" sz="4600" i="1" dirty="0">
                <a:solidFill>
                  <a:srgbClr val="FFFF00"/>
                </a:solidFill>
                <a:effectLst>
                  <a:glow rad="228600">
                    <a:srgbClr val="030400"/>
                  </a:glow>
                  <a:outerShdw blurRad="50800" dist="63500" dir="2700000" algn="tl" rotWithShape="0">
                    <a:srgbClr val="000000">
                      <a:alpha val="48000"/>
                    </a:srgbClr>
                  </a:outerShdw>
                </a:effectLst>
                <a:latin typeface="+mn-lt"/>
              </a:rPr>
              <a:t>adversary the devil </a:t>
            </a:r>
            <a:r>
              <a:rPr lang="en-US" sz="4600" i="1" dirty="0">
                <a:effectLst>
                  <a:glow rad="228600">
                    <a:srgbClr val="030400"/>
                  </a:glow>
                  <a:outerShdw blurRad="50800" dist="63500" dir="2700000" algn="tl" rotWithShape="0">
                    <a:srgbClr val="000000">
                      <a:alpha val="48000"/>
                    </a:srgbClr>
                  </a:outerShdw>
                </a:effectLst>
                <a:latin typeface="+mn-lt"/>
              </a:rPr>
              <a:t>walks about like a roaring lion, seeking whom he may devour</a:t>
            </a:r>
            <a:endParaRPr lang="en-US" sz="4600" i="1"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5445494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i="1" dirty="0" smtClean="0">
                <a:effectLst>
                  <a:glow rad="228600">
                    <a:srgbClr val="000000"/>
                  </a:glow>
                </a:effectLst>
              </a:rPr>
              <a:t>Lest </a:t>
            </a:r>
            <a:r>
              <a:rPr lang="en-US" sz="3800" i="1" dirty="0">
                <a:effectLst>
                  <a:glow rad="228600">
                    <a:srgbClr val="000000"/>
                  </a:glow>
                </a:effectLst>
              </a:rPr>
              <a:t>Satan should take advantage of us; for we are not ignorant of his devices</a:t>
            </a:r>
            <a:r>
              <a:rPr lang="en-US" sz="3800" dirty="0" smtClean="0">
                <a:effectLst>
                  <a:glow rad="228600">
                    <a:srgbClr val="000000"/>
                  </a:glow>
                </a:effectLst>
              </a:rPr>
              <a:t>.</a:t>
            </a:r>
            <a:r>
              <a:rPr lang="en-US" sz="3800" dirty="0">
                <a:effectLst>
                  <a:glow rad="228600">
                    <a:srgbClr val="000000"/>
                  </a:glow>
                </a:effectLst>
              </a:rPr>
              <a:t> </a:t>
            </a:r>
            <a:r>
              <a:rPr lang="en-US" sz="3800" dirty="0" smtClean="0">
                <a:effectLst>
                  <a:glow rad="228600">
                    <a:srgbClr val="000000"/>
                  </a:glow>
                </a:effectLst>
              </a:rPr>
              <a:t>									2 Corinthians </a:t>
            </a:r>
            <a:r>
              <a:rPr lang="en-US" sz="3800" dirty="0">
                <a:effectLst>
                  <a:glow rad="228600">
                    <a:srgbClr val="000000"/>
                  </a:glow>
                </a:effectLst>
              </a:rPr>
              <a:t>2:11 </a:t>
            </a:r>
            <a:endParaRPr lang="en-US" sz="3800" dirty="0" smtClean="0">
              <a:effectLst>
                <a:glow rad="228600">
                  <a:srgbClr val="000000"/>
                </a:glow>
              </a:effectLst>
            </a:endParaRPr>
          </a:p>
          <a:p>
            <a:pPr marL="0" indent="0" algn="just">
              <a:buNone/>
            </a:pPr>
            <a:endParaRPr lang="en-US" sz="3800" dirty="0">
              <a:effectLst>
                <a:glow rad="228600">
                  <a:srgbClr val="000000"/>
                </a:glow>
              </a:effectLst>
            </a:endParaRPr>
          </a:p>
          <a:p>
            <a:pPr marL="0" indent="0" algn="just">
              <a:buNone/>
            </a:pPr>
            <a:r>
              <a:rPr lang="en-US" sz="3800" dirty="0" smtClean="0">
                <a:effectLst>
                  <a:glow rad="228600">
                    <a:srgbClr val="000000"/>
                  </a:glow>
                </a:effectLst>
              </a:rPr>
              <a:t>	We are told of his means of action</a:t>
            </a:r>
          </a:p>
          <a:p>
            <a:pPr marL="0" indent="0" algn="just">
              <a:buNone/>
            </a:pPr>
            <a:r>
              <a:rPr lang="en-US" sz="3800" dirty="0">
                <a:effectLst>
                  <a:glow rad="228600">
                    <a:srgbClr val="000000"/>
                  </a:glow>
                </a:effectLst>
              </a:rPr>
              <a:t>	</a:t>
            </a:r>
            <a:r>
              <a:rPr lang="en-US" sz="3800" dirty="0" smtClean="0">
                <a:effectLst>
                  <a:glow rad="228600">
                    <a:srgbClr val="000000"/>
                  </a:glow>
                </a:effectLst>
              </a:rPr>
              <a:t>We need to prepare ourselves</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Our Adversary</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7437058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i="1" dirty="0" smtClean="0">
                <a:effectLst>
                  <a:glow rad="228600">
                    <a:srgbClr val="000000"/>
                  </a:glow>
                </a:effectLst>
              </a:rPr>
              <a:t>Lest </a:t>
            </a:r>
            <a:r>
              <a:rPr lang="en-US" sz="3800" i="1" dirty="0">
                <a:effectLst>
                  <a:glow rad="228600">
                    <a:srgbClr val="000000"/>
                  </a:glow>
                </a:effectLst>
              </a:rPr>
              <a:t>Satan should take advantage of us; for we are not ignorant of his devices</a:t>
            </a:r>
            <a:r>
              <a:rPr lang="en-US" sz="3800" dirty="0" smtClean="0">
                <a:effectLst>
                  <a:glow rad="228600">
                    <a:srgbClr val="000000"/>
                  </a:glow>
                </a:effectLst>
              </a:rPr>
              <a:t>.</a:t>
            </a:r>
            <a:r>
              <a:rPr lang="en-US" sz="3800" dirty="0">
                <a:effectLst>
                  <a:glow rad="228600">
                    <a:srgbClr val="000000"/>
                  </a:glow>
                </a:effectLst>
              </a:rPr>
              <a:t> </a:t>
            </a:r>
            <a:r>
              <a:rPr lang="en-US" sz="3800" dirty="0" smtClean="0">
                <a:effectLst>
                  <a:glow rad="228600">
                    <a:srgbClr val="000000"/>
                  </a:glow>
                </a:effectLst>
              </a:rPr>
              <a:t>									2 Corinthians </a:t>
            </a:r>
            <a:r>
              <a:rPr lang="en-US" sz="3800" dirty="0">
                <a:effectLst>
                  <a:glow rad="228600">
                    <a:srgbClr val="000000"/>
                  </a:glow>
                </a:effectLst>
              </a:rPr>
              <a:t>2:11 </a:t>
            </a:r>
            <a:endParaRPr lang="en-US" sz="3800" dirty="0" smtClean="0">
              <a:effectLst>
                <a:glow rad="228600">
                  <a:srgbClr val="000000"/>
                </a:glow>
              </a:effectLst>
            </a:endParaRPr>
          </a:p>
          <a:p>
            <a:pPr marL="0" indent="0" algn="just">
              <a:buNone/>
            </a:pPr>
            <a:endParaRPr lang="en-US" sz="3800" dirty="0">
              <a:effectLst>
                <a:glow rad="228600">
                  <a:srgbClr val="000000"/>
                </a:glow>
              </a:effectLst>
            </a:endParaRPr>
          </a:p>
          <a:p>
            <a:pPr marL="0" indent="0" algn="just">
              <a:buNone/>
            </a:pPr>
            <a:r>
              <a:rPr lang="en-US" sz="3800" i="1" dirty="0" smtClean="0">
                <a:effectLst>
                  <a:glow rad="228600">
                    <a:srgbClr val="000000"/>
                  </a:glow>
                </a:effectLst>
              </a:rPr>
              <a:t>Submit </a:t>
            </a:r>
            <a:r>
              <a:rPr lang="en-US" sz="3800" i="1" dirty="0">
                <a:effectLst>
                  <a:glow rad="228600">
                    <a:srgbClr val="000000"/>
                  </a:glow>
                </a:effectLst>
              </a:rPr>
              <a:t>therefore to God. Resist the devil and he will flee from you</a:t>
            </a:r>
            <a:r>
              <a:rPr lang="en-US" sz="3800" dirty="0" smtClean="0">
                <a:effectLst>
                  <a:glow rad="228600">
                    <a:srgbClr val="000000"/>
                  </a:glow>
                </a:effectLst>
              </a:rPr>
              <a:t>.</a:t>
            </a:r>
            <a:r>
              <a:rPr lang="en-US" sz="3800" dirty="0">
                <a:effectLst>
                  <a:glow rad="228600">
                    <a:srgbClr val="000000"/>
                  </a:glow>
                </a:effectLst>
              </a:rPr>
              <a:t> </a:t>
            </a:r>
            <a:r>
              <a:rPr lang="en-US" sz="3800" dirty="0" smtClean="0">
                <a:effectLst>
                  <a:glow rad="228600">
                    <a:srgbClr val="000000"/>
                  </a:glow>
                </a:effectLst>
              </a:rPr>
              <a:t>											James </a:t>
            </a:r>
            <a:r>
              <a:rPr lang="en-US" sz="3800" dirty="0">
                <a:effectLst>
                  <a:glow rad="228600">
                    <a:srgbClr val="000000"/>
                  </a:glow>
                </a:effectLst>
              </a:rPr>
              <a:t>4:7 </a:t>
            </a: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Our Adversary</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0513159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Coming at our weakest times</a:t>
            </a:r>
          </a:p>
          <a:p>
            <a:pPr marL="0" indent="0" algn="just">
              <a:buNone/>
            </a:pPr>
            <a:endParaRPr lang="en-US" sz="1200" dirty="0" smtClean="0">
              <a:effectLst>
                <a:glow rad="228600">
                  <a:srgbClr val="000000"/>
                </a:glow>
              </a:effectLst>
            </a:endParaRPr>
          </a:p>
          <a:p>
            <a:pPr marL="0" indent="0" algn="just">
              <a:buNone/>
            </a:pPr>
            <a:r>
              <a:rPr lang="en-US" sz="3800" dirty="0" smtClean="0">
                <a:effectLst>
                  <a:glow rad="228600">
                    <a:srgbClr val="000000"/>
                  </a:glow>
                </a:effectLst>
              </a:rPr>
              <a:t>Using doubt</a:t>
            </a:r>
          </a:p>
          <a:p>
            <a:pPr marL="0" indent="0" algn="just">
              <a:buNone/>
            </a:pPr>
            <a:endParaRPr lang="en-US" sz="1200" dirty="0" smtClean="0">
              <a:effectLst>
                <a:glow rad="228600">
                  <a:srgbClr val="000000"/>
                </a:glow>
              </a:effectLst>
            </a:endParaRPr>
          </a:p>
          <a:p>
            <a:pPr marL="0" indent="0" algn="just">
              <a:buNone/>
            </a:pPr>
            <a:r>
              <a:rPr lang="en-US" sz="3800" dirty="0" smtClean="0">
                <a:effectLst>
                  <a:glow rad="228600">
                    <a:srgbClr val="000000"/>
                  </a:glow>
                </a:effectLst>
              </a:rPr>
              <a:t>Filling up our time</a:t>
            </a:r>
          </a:p>
          <a:p>
            <a:pPr marL="0" indent="0" algn="just">
              <a:buNone/>
            </a:pPr>
            <a:endParaRPr lang="en-US" sz="1200" dirty="0" smtClean="0">
              <a:effectLst>
                <a:glow rad="228600">
                  <a:srgbClr val="000000"/>
                </a:glow>
              </a:effectLst>
            </a:endParaRPr>
          </a:p>
          <a:p>
            <a:pPr marL="0" indent="0" algn="just">
              <a:buNone/>
            </a:pPr>
            <a:r>
              <a:rPr lang="en-US" sz="3800" dirty="0" smtClean="0">
                <a:effectLst>
                  <a:glow rad="228600">
                    <a:srgbClr val="000000"/>
                  </a:glow>
                </a:effectLst>
              </a:rPr>
              <a:t>His big lies</a:t>
            </a: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Four Common Tools</a:t>
            </a:r>
            <a:endParaRPr lang="en-US" sz="6600" dirty="0">
              <a:effectLst>
                <a:glow rad="228600">
                  <a:srgbClr val="030400"/>
                </a:glow>
                <a:outerShdw blurRad="50800" dist="63500" dir="2700000" algn="tl" rotWithShape="0">
                  <a:srgbClr val="000000">
                    <a:alpha val="48000"/>
                  </a:srgbClr>
                </a:outerShdw>
              </a:effectLst>
              <a:latin typeface="+mn-lt"/>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54534" y="1931670"/>
            <a:ext cx="3491346" cy="3200400"/>
          </a:xfrm>
          <a:prstGeom prst="rect">
            <a:avLst/>
          </a:prstGeom>
        </p:spPr>
      </p:pic>
    </p:spTree>
    <p:extLst>
      <p:ext uri="{BB962C8B-B14F-4D97-AF65-F5344CB8AC3E}">
        <p14:creationId xmlns:p14="http://schemas.microsoft.com/office/powerpoint/2010/main" val="30803399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fade">
                                      <p:cBhvr>
                                        <p:cTn id="22"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When we </a:t>
            </a:r>
            <a:r>
              <a:rPr lang="en-US" sz="3800" dirty="0">
                <a:effectLst>
                  <a:glow rad="228600">
                    <a:srgbClr val="000000"/>
                  </a:glow>
                </a:effectLst>
              </a:rPr>
              <a:t>are </a:t>
            </a:r>
            <a:r>
              <a:rPr lang="en-US" sz="3800" dirty="0" smtClean="0">
                <a:effectLst>
                  <a:glow rad="228600">
                    <a:srgbClr val="000000"/>
                  </a:glow>
                </a:effectLst>
              </a:rPr>
              <a:t>new</a:t>
            </a:r>
          </a:p>
          <a:p>
            <a:pPr marL="0" indent="0" algn="just">
              <a:buNone/>
            </a:pPr>
            <a:r>
              <a:rPr lang="en-US" sz="3800" dirty="0">
                <a:effectLst>
                  <a:glow rad="228600">
                    <a:srgbClr val="000000"/>
                  </a:glow>
                </a:effectLst>
              </a:rPr>
              <a:t>	</a:t>
            </a:r>
            <a:r>
              <a:rPr lang="en-US" sz="3800" dirty="0" smtClean="0">
                <a:effectLst>
                  <a:glow rad="228600">
                    <a:srgbClr val="000000"/>
                  </a:glow>
                </a:effectLst>
              </a:rPr>
              <a:t>Mark 4:16-17</a:t>
            </a:r>
            <a:endParaRPr lang="en-US" sz="3800" dirty="0" smtClean="0">
              <a:effectLst>
                <a:glow rad="228600">
                  <a:srgbClr val="000000"/>
                </a:glow>
              </a:effectLst>
            </a:endParaRPr>
          </a:p>
          <a:p>
            <a:pPr marL="0" indent="0" algn="just">
              <a:buNone/>
            </a:pPr>
            <a:r>
              <a:rPr lang="en-US" sz="3800" dirty="0" smtClean="0">
                <a:effectLst>
                  <a:glow rad="228600">
                    <a:srgbClr val="000000"/>
                  </a:glow>
                </a:effectLst>
              </a:rPr>
              <a:t>When we are hurting</a:t>
            </a:r>
          </a:p>
          <a:p>
            <a:pPr marL="0" indent="0" algn="just">
              <a:buNone/>
            </a:pPr>
            <a:r>
              <a:rPr lang="en-US" sz="3800" dirty="0" smtClean="0">
                <a:effectLst>
                  <a:glow rad="228600">
                    <a:srgbClr val="000000"/>
                  </a:glow>
                </a:effectLst>
              </a:rPr>
              <a:t>	Matthew 4:2-3</a:t>
            </a:r>
            <a:endParaRPr lang="en-US" sz="3800" dirty="0">
              <a:effectLst>
                <a:glow rad="228600">
                  <a:srgbClr val="000000"/>
                </a:glow>
              </a:effectLst>
            </a:endParaRPr>
          </a:p>
          <a:p>
            <a:pPr marL="0" indent="0" algn="just">
              <a:buNone/>
            </a:pPr>
            <a:r>
              <a:rPr lang="en-US" sz="3800" dirty="0" smtClean="0">
                <a:effectLst>
                  <a:glow rad="228600">
                    <a:srgbClr val="000000"/>
                  </a:glow>
                </a:effectLst>
              </a:rPr>
              <a:t>When we are proud</a:t>
            </a:r>
          </a:p>
          <a:p>
            <a:pPr marL="0" indent="0" algn="just">
              <a:buNone/>
            </a:pPr>
            <a:r>
              <a:rPr lang="en-US" sz="3800" dirty="0">
                <a:effectLst>
                  <a:glow rad="228600">
                    <a:srgbClr val="000000"/>
                  </a:glow>
                </a:effectLst>
              </a:rPr>
              <a:t>	 2 Corinthians </a:t>
            </a:r>
            <a:r>
              <a:rPr lang="en-US" sz="3800" dirty="0" smtClean="0">
                <a:effectLst>
                  <a:glow rad="228600">
                    <a:srgbClr val="000000"/>
                  </a:glow>
                </a:effectLst>
              </a:rPr>
              <a:t>12:7</a:t>
            </a:r>
          </a:p>
          <a:p>
            <a:pPr marL="0" indent="0" algn="just">
              <a:buNone/>
            </a:pPr>
            <a:endParaRPr lang="en-US" sz="3800" dirty="0">
              <a:effectLst>
                <a:glow rad="228600">
                  <a:srgbClr val="000000"/>
                </a:glow>
              </a:effectLst>
            </a:endParaRPr>
          </a:p>
          <a:p>
            <a:pPr marL="0" indent="0" algn="just">
              <a:buNone/>
            </a:pPr>
            <a:endParaRPr lang="en-US" sz="3800" dirty="0" smtClean="0">
              <a:effectLst>
                <a:glow rad="228600">
                  <a:srgbClr val="000000"/>
                </a:glow>
              </a:effectLst>
            </a:endParaRPr>
          </a:p>
          <a:p>
            <a:pPr marL="0" indent="0" algn="just">
              <a:buNone/>
            </a:pPr>
            <a:endParaRPr lang="en-US" sz="3800" dirty="0">
              <a:effectLst>
                <a:glow rad="228600">
                  <a:srgbClr val="000000"/>
                </a:glow>
              </a:effectLst>
            </a:endParaRPr>
          </a:p>
          <a:p>
            <a:pPr marL="0" indent="0" algn="just">
              <a:buNone/>
            </a:pP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Our Weak Moments</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5814997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490567</TotalTime>
  <Words>865</Words>
  <Application>Microsoft Office PowerPoint</Application>
  <PresentationFormat>On-screen Show (16:9)</PresentationFormat>
  <Paragraphs>142</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1 Peter 5:8  Be sober, be vigilant; because your adversary the devil walks about like a roaring lion, seeking whom he may devour</vt:lpstr>
      <vt:lpstr>Our Adversary</vt:lpstr>
      <vt:lpstr>Our Adversary</vt:lpstr>
      <vt:lpstr>Four Common Tools</vt:lpstr>
      <vt:lpstr>Our Weak Moments</vt:lpstr>
      <vt:lpstr>Doubt</vt:lpstr>
      <vt:lpstr>Filling Our Time</vt:lpstr>
      <vt:lpstr>The Big Lies</vt:lpstr>
      <vt:lpstr>Know Your Enemy</vt:lpstr>
      <vt:lpstr>PowerPoint Presentation</vt:lpstr>
      <vt:lpstr>Redeem the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1838</cp:revision>
  <dcterms:modified xsi:type="dcterms:W3CDTF">2022-02-19T17:14:58Z</dcterms:modified>
</cp:coreProperties>
</file>